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9" r:id="rId3"/>
    <p:sldId id="267" r:id="rId4"/>
    <p:sldId id="265" r:id="rId5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16" autoAdjust="0"/>
  </p:normalViewPr>
  <p:slideViewPr>
    <p:cSldViewPr snapToGrid="0">
      <p:cViewPr varScale="1">
        <p:scale>
          <a:sx n="60" d="100"/>
          <a:sy n="60" d="100"/>
        </p:scale>
        <p:origin x="78" y="10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ala\Desktop\&#1056;&#1072;&#1082;&#1091;&#1088;&#1089;\&#1044;&#1072;&#1084;&#1091;%20&#1086;&#1094;&#1077;&#1085;&#1082;&#1072;%20&#1050;&#1059;\&#1054;&#1090;&#1095;&#1077;&#1090;%20&#1087;&#1086;%20&#1086;&#1094;&#1077;&#1085;&#1082;&#1077;%20&#1044;&#1072;&#1084;&#1091;_2512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ala\Desktop\&#1056;&#1072;&#1082;&#1091;&#1088;&#1089;\&#1044;&#1072;&#1084;&#1091;%20&#1086;&#1094;&#1077;&#1085;&#1082;&#1072;%20&#1050;&#1059;\&#1054;&#1090;&#1095;&#1077;&#1090;%20&#1087;&#1086;%20&#1086;&#1094;&#1077;&#1085;&#1082;&#1077;%20&#1044;&#1072;&#1084;&#1091;_2512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ala\Desktop\&#1056;&#1072;&#1082;&#1091;&#1088;&#1089;\&#1044;&#1072;&#1084;&#1091;%20&#1086;&#1094;&#1077;&#1085;&#1082;&#1072;%20&#1050;&#1059;\&#1054;&#1090;&#1095;&#1077;&#1090;%20&#1087;&#1086;%20&#1086;&#1094;&#1077;&#1085;&#1082;&#1077;%20&#1044;&#1072;&#1084;&#1091;_2512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ala\Desktop\&#1056;&#1072;&#1082;&#1091;&#1088;&#1089;\&#1044;&#1072;&#1084;&#1091;%20&#1086;&#1094;&#1077;&#1085;&#1082;&#1072;%20&#1050;&#1059;\&#1054;&#1090;&#1095;&#1077;&#1090;%20&#1087;&#1086;%20&#1086;&#1094;&#1077;&#1085;&#1082;&#1077;%20&#1044;&#1072;&#1084;&#1091;_2512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ala\Desktop\&#1056;&#1072;&#1082;&#1091;&#1088;&#1089;\&#1044;&#1072;&#1084;&#1091;%20&#1086;&#1094;&#1077;&#1085;&#1082;&#1072;%20&#1050;&#1059;\&#1054;&#1090;&#1095;&#1077;&#1090;%20&#1087;&#1086;%20&#1086;&#1094;&#1077;&#1085;&#1082;&#1077;%20&#1044;&#1072;&#1084;&#1091;_2512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fill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итого!$B$2:$B$5</c:f>
              <c:strCache>
                <c:ptCount val="4"/>
                <c:pt idx="0">
                  <c:v>Структура </c:v>
                </c:pt>
                <c:pt idx="1">
                  <c:v>Процессы</c:v>
                </c:pt>
                <c:pt idx="2">
                  <c:v>Прозрачность корпоративного управления</c:v>
                </c:pt>
                <c:pt idx="3">
                  <c:v>Устойчивое развитие</c:v>
                </c:pt>
              </c:strCache>
            </c:strRef>
          </c:cat>
          <c:val>
            <c:numRef>
              <c:f>итого!$C$2:$C$5</c:f>
              <c:numCache>
                <c:formatCode>0.00</c:formatCode>
                <c:ptCount val="4"/>
                <c:pt idx="0">
                  <c:v>99.545454545454547</c:v>
                </c:pt>
                <c:pt idx="1">
                  <c:v>93.048878205128204</c:v>
                </c:pt>
                <c:pt idx="2">
                  <c:v>96.420454545454547</c:v>
                </c:pt>
                <c:pt idx="3" formatCode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B-4741-95A8-F443978FA4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7545247"/>
        <c:axId val="1207547327"/>
      </c:radarChart>
      <c:catAx>
        <c:axId val="1207545247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1207547327"/>
        <c:crosses val="autoZero"/>
        <c:auto val="1"/>
        <c:lblAlgn val="ctr"/>
        <c:lblOffset val="100"/>
        <c:noMultiLvlLbl val="0"/>
      </c:catAx>
      <c:valAx>
        <c:axId val="1207547327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12075452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Процессы - 93,05%</a:t>
            </a:r>
          </a:p>
        </c:rich>
      </c:tx>
      <c:layout>
        <c:manualLayout>
          <c:xMode val="edge"/>
          <c:yMode val="edge"/>
          <c:x val="9.5215223097112861E-2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radarChart>
        <c:radarStyle val="fill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'по комп'!$B$9:$B$12</c:f>
              <c:strCache>
                <c:ptCount val="4"/>
                <c:pt idx="0">
                  <c:v>Эффективность Совета директоров - 96%</c:v>
                </c:pt>
                <c:pt idx="1">
                  <c:v>Вознаграждение и мотивация - 79%</c:v>
                </c:pt>
                <c:pt idx="2">
                  <c:v>Управление рисками - 100%</c:v>
                </c:pt>
                <c:pt idx="3">
                  <c:v>Планирование и мониторинг - 97%</c:v>
                </c:pt>
              </c:strCache>
            </c:strRef>
          </c:cat>
          <c:val>
            <c:numRef>
              <c:f>'по комп'!$C$9:$C$12</c:f>
              <c:numCache>
                <c:formatCode>0</c:formatCode>
                <c:ptCount val="4"/>
                <c:pt idx="0">
                  <c:v>96.15384615384616</c:v>
                </c:pt>
                <c:pt idx="1">
                  <c:v>79.166666666666671</c:v>
                </c:pt>
                <c:pt idx="2">
                  <c:v>100</c:v>
                </c:pt>
                <c:pt idx="3">
                  <c:v>96.875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13-4F63-BB01-B5DCDA205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707167"/>
        <c:axId val="50707583"/>
      </c:radarChart>
      <c:catAx>
        <c:axId val="50707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0707583"/>
        <c:crosses val="autoZero"/>
        <c:auto val="1"/>
        <c:lblAlgn val="ctr"/>
        <c:lblOffset val="100"/>
        <c:noMultiLvlLbl val="0"/>
      </c:catAx>
      <c:valAx>
        <c:axId val="5070758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5070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Прозрачность - 96,42%</a:t>
            </a:r>
          </a:p>
        </c:rich>
      </c:tx>
      <c:layout>
        <c:manualLayout>
          <c:xMode val="edge"/>
          <c:yMode val="edge"/>
          <c:x val="0.60656933508311461"/>
          <c:y val="0.8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radarChart>
        <c:radarStyle val="fill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'по комп'!$B$14:$B$18</c:f>
              <c:strCache>
                <c:ptCount val="5"/>
                <c:pt idx="0">
                  <c:v>Информационная политика - 94%</c:v>
                </c:pt>
                <c:pt idx="1">
                  <c:v>Раскрытие финансовой информации - 97%</c:v>
                </c:pt>
                <c:pt idx="2">
                  <c:v>Раскрытие нефинансовой информации - 98%</c:v>
                </c:pt>
                <c:pt idx="3">
                  <c:v>Аудиторский процесс - 100%</c:v>
                </c:pt>
                <c:pt idx="4">
                  <c:v>Внутренний аудит - 94%</c:v>
                </c:pt>
              </c:strCache>
            </c:strRef>
          </c:cat>
          <c:val>
            <c:numRef>
              <c:f>'по комп'!$C$14:$C$18</c:f>
              <c:numCache>
                <c:formatCode>0</c:formatCode>
                <c:ptCount val="5"/>
                <c:pt idx="0">
                  <c:v>93.75</c:v>
                </c:pt>
                <c:pt idx="1">
                  <c:v>96.875</c:v>
                </c:pt>
                <c:pt idx="2">
                  <c:v>97.727272727272734</c:v>
                </c:pt>
                <c:pt idx="3">
                  <c:v>100</c:v>
                </c:pt>
                <c:pt idx="4">
                  <c:v>93.75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4-4DF0-BC0E-32B17ADB14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38194704"/>
        <c:axId val="1438195120"/>
      </c:radarChart>
      <c:catAx>
        <c:axId val="1438194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8195120"/>
        <c:crosses val="autoZero"/>
        <c:auto val="1"/>
        <c:lblAlgn val="ctr"/>
        <c:lblOffset val="100"/>
        <c:noMultiLvlLbl val="0"/>
      </c:catAx>
      <c:valAx>
        <c:axId val="1438195120"/>
        <c:scaling>
          <c:orientation val="minMax"/>
          <c:max val="100"/>
          <c:min val="1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1438194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Структура - 99,55%</a:t>
            </a:r>
          </a:p>
        </c:rich>
      </c:tx>
      <c:layout>
        <c:manualLayout>
          <c:xMode val="edge"/>
          <c:yMode val="edge"/>
          <c:x val="9.6889848812095059E-2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radarChart>
        <c:radarStyle val="fill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'по комп'!$B$3:$B$7</c:f>
              <c:strCache>
                <c:ptCount val="5"/>
                <c:pt idx="0">
                  <c:v>Структура корпоративного управления - 98%</c:v>
                </c:pt>
                <c:pt idx="1">
                  <c:v>Общая приверженность принципам корпоративного управления - 100%</c:v>
                </c:pt>
                <c:pt idx="2">
                  <c:v>Права финансово- заинтересованных сторон - 100%</c:v>
                </c:pt>
                <c:pt idx="3">
                  <c:v>Конфликт интересов - 100%</c:v>
                </c:pt>
                <c:pt idx="4">
                  <c:v>Разграничение компетенций - 100%</c:v>
                </c:pt>
              </c:strCache>
            </c:strRef>
          </c:cat>
          <c:val>
            <c:numRef>
              <c:f>'по комп'!$C$3:$C$7</c:f>
              <c:numCache>
                <c:formatCode>0</c:formatCode>
                <c:ptCount val="5"/>
                <c:pt idx="0">
                  <c:v>97.727272727272734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E-4591-8053-101153D56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29749312"/>
        <c:axId val="1229749728"/>
      </c:radarChart>
      <c:catAx>
        <c:axId val="1229749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9749728"/>
        <c:crosses val="autoZero"/>
        <c:auto val="1"/>
        <c:lblAlgn val="ctr"/>
        <c:lblOffset val="100"/>
        <c:noMultiLvlLbl val="0"/>
      </c:catAx>
      <c:valAx>
        <c:axId val="1229749728"/>
        <c:scaling>
          <c:orientation val="minMax"/>
          <c:min val="3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1229749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Устойчивое развитие - 100%</a:t>
            </a:r>
          </a:p>
        </c:rich>
      </c:tx>
      <c:layout>
        <c:manualLayout>
          <c:xMode val="edge"/>
          <c:yMode val="edge"/>
          <c:x val="0.21778455818022752"/>
          <c:y val="0.902777777777777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radarChart>
        <c:radarStyle val="fill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'по комп'!$B$20:$B$24</c:f>
              <c:strCache>
                <c:ptCount val="5"/>
                <c:pt idx="0">
                  <c:v>Концепция устойчивого развития - 100%</c:v>
                </c:pt>
                <c:pt idx="1">
                  <c:v>Экологический аспект -100%</c:v>
                </c:pt>
                <c:pt idx="2">
                  <c:v>Социальный аспект- 100%</c:v>
                </c:pt>
                <c:pt idx="3">
                  <c:v>Экономический аспект-100%</c:v>
                </c:pt>
                <c:pt idx="4">
                  <c:v>Защита общественных интересов - 100%</c:v>
                </c:pt>
              </c:strCache>
            </c:strRef>
          </c:cat>
          <c:val>
            <c:numRef>
              <c:f>'по комп'!$C$20:$C$24</c:f>
              <c:numCache>
                <c:formatCode>0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5-4CD2-A2E9-41AB83490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2805120"/>
        <c:axId val="462805536"/>
      </c:radarChart>
      <c:catAx>
        <c:axId val="462805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2805536"/>
        <c:crosses val="autoZero"/>
        <c:auto val="1"/>
        <c:lblAlgn val="ctr"/>
        <c:lblOffset val="100"/>
        <c:noMultiLvlLbl val="0"/>
      </c:catAx>
      <c:valAx>
        <c:axId val="4628055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46280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2FA21-FBCF-4F6E-A292-CB0811D28A4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FAD73-54D1-43BE-987C-0F7F14984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97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FAD73-54D1-43BE-987C-0F7F14984B5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043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82C71-C788-9EC9-AD70-E488DF10F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CAD443-C13A-8F8B-AFE0-F7B6682BC7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F10965-23E5-86CC-5350-0BE1D9C5C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0E9828-10A2-8110-94C3-8B674A8C3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2BDE19-EB25-5328-9844-FC2FD19D7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031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666151-D2F2-89EF-2180-0D82E2239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271533D-8265-5BF9-1022-F1E9125F1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7960F9-8F7F-19E9-82C5-57DA077A3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DFA065-FDBF-0ED6-5A7F-57E2E34BF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2A80EB-591E-5CAF-3847-89C0B9A79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6206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D3C75E8-A5CC-5B26-D59A-66AF727DAC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452973C-036A-541B-CBA4-1D543B46F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C4242A-35BD-90BE-8391-0FE2AA268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936C6D-515B-F3FF-CD72-26F091C5D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13F3A7-574F-CA70-7319-ADF0FBADF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14686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C94266-528D-0B8C-33DB-97BD18814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4B4167-FAAD-CE9F-7FC1-FCD52309B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95DED5-CA78-0B47-4D92-08FACB6A4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C1110A-D818-9A4E-2AAF-A31B8FA82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6EE274-0560-5117-DBB8-674BB0035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57805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268CE0-A5BB-0D01-9ECA-98E21FA55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D2F4F6-3C8B-C178-2029-3CDA648DE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AFBC6A-64AD-63D3-2C98-6508F3A2D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B348EF-0998-8B7E-7676-4DB0E933D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81FFFF-E055-45F4-B143-00E664E1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1738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5AFB3-411A-45E5-E364-20B56E5A6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906181-C9C7-FA43-28A9-F6D26C06F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0150B77-94F4-8A3C-1FD1-DB55A4396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21D6990-0316-7B63-4C0E-2749E2B41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E26584-F7FC-C3ED-C291-9BAE77ED6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CFDC89-7A71-EFFE-A84D-5236BCB15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8020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60F5D-49ED-7900-4AD9-5BF903804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D6BB7C-FB1F-6B5F-5ED2-D7BE9D89C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D68A199-0F90-6760-2423-4A112A193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E5597B3-752E-79D0-3DF9-5BB1FB3236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8F4A6DA-A4DE-7E4C-FEAA-B99D83F3B8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7F9D2CC-C9D1-A31F-2E39-739602BB6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D298D5-836F-B864-61DE-5B8D0A2F8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8B025A2-5CD3-791F-320D-A130B0083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4142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9C3797-AAEA-6039-4437-9F1107EA3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5CC6D2D-470E-89DD-9770-DE9D913D9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7DF231C-A4DD-26F2-8859-8A0C3E2B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AAB827D-2A84-BC33-1864-069585249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19903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A12B29A-4D47-159A-EC10-C4916CCC8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2854BE8-4659-4E03-FD1F-DA9E90738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FF20CFD-096A-9D1C-BA7F-0451581F7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786528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1CEB65-7D1C-A4F3-F1BD-432EFD330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C66FEE-6723-ADF4-B31E-AC016D31E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27377C-752D-7A6B-ABAC-38256D926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65E24F-E64C-3EC8-C7FB-4A12C8A40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3F5262-C93E-68AB-AF22-219E9BD81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1FE48D-69CA-F318-5BA0-2F97D464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0558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19E05-684C-E527-42F3-71F9D818E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4B781CC-B504-BB22-32B7-2E4AE0F0C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E36519-293B-F585-8639-0D84AA9DB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311B8D-B4D6-8C73-C928-A3F2DF59B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619D16-979D-767D-28BF-84FCC22F5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FCCDB8-4781-90C5-7583-B70E03555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27349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C4A7E9-1124-9B51-2E6D-3B6C07A74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16F152-6BBD-59CF-2BE8-D8D88D3A3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6DC826-A51F-0581-F941-7431A4584A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845DA-F47B-40A1-B907-7B28E002DFB1}" type="datetimeFigureOut">
              <a:rPr lang="ru-KZ" smtClean="0"/>
              <a:t>15.04.2025</a:t>
            </a:fld>
            <a:endParaRPr lang="ru-KZ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85998C-66EE-17F5-C26E-194A051E62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3F6A5B-F491-8B6A-1EF3-86DDB1DCBF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7685C-D4D4-4AD2-9478-47FE3F82F04A}" type="slidenum">
              <a:rPr lang="ru-KZ" smtClean="0"/>
              <a:t>‹#›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49542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chart" Target="../charts/chart1.xm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940C5A-928D-63B7-5C43-738C4EC32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7555"/>
            <a:ext cx="9144000" cy="2523375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ОТЧЕТ</a:t>
            </a:r>
            <a:b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по оценке корпоративного управления </a:t>
            </a:r>
            <a:b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АО «Фонд развития предпринимательства «ДАМУ»</a:t>
            </a:r>
            <a:endParaRPr lang="ru-KZ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70DFA6B-6132-BB66-0541-5A5240A186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90791" cy="1038370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343C8C37-328C-AF70-77C7-2EE6777917E7}"/>
              </a:ext>
            </a:extLst>
          </p:cNvPr>
          <p:cNvSpPr txBox="1">
            <a:spLocks/>
          </p:cNvSpPr>
          <p:nvPr/>
        </p:nvSpPr>
        <p:spPr>
          <a:xfrm>
            <a:off x="5884983" y="5251939"/>
            <a:ext cx="5978773" cy="3751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Подготовлен независимыми экспертами ТОО «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RA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Rakurs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4783C6E-7700-1139-0A12-1FBCD6457167}"/>
              </a:ext>
            </a:extLst>
          </p:cNvPr>
          <p:cNvSpPr txBox="1">
            <a:spLocks/>
          </p:cNvSpPr>
          <p:nvPr/>
        </p:nvSpPr>
        <p:spPr>
          <a:xfrm>
            <a:off x="2766644" y="6142893"/>
            <a:ext cx="5978773" cy="3751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Алматы,2025 год</a:t>
            </a:r>
            <a:endParaRPr lang="ru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620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9FE822E9-36EA-1034-150E-528EF6E624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016268"/>
              </p:ext>
            </p:extLst>
          </p:nvPr>
        </p:nvGraphicFramePr>
        <p:xfrm>
          <a:off x="493295" y="767907"/>
          <a:ext cx="11333747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3747">
                  <a:extLst>
                    <a:ext uri="{9D8B030D-6E8A-4147-A177-3AD203B41FA5}">
                      <a16:colId xmlns:a16="http://schemas.microsoft.com/office/drawing/2014/main" val="27706315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АО «Фонд развития предпринимательства «Даму»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далее – Общество/Фонд), дочерняя организация АО «НУХ «</a:t>
                      </a:r>
                      <a:r>
                        <a:rPr lang="ru-RU" sz="24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Байтерек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»</a:t>
                      </a:r>
                      <a:endParaRPr lang="ru-KZ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835056"/>
                  </a:ext>
                </a:extLst>
              </a:tr>
            </a:tbl>
          </a:graphicData>
        </a:graphic>
      </p:graphicFrame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8053A401-7542-C9E0-2660-B211AA960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420557"/>
              </p:ext>
            </p:extLst>
          </p:nvPr>
        </p:nvGraphicFramePr>
        <p:xfrm>
          <a:off x="481262" y="2259714"/>
          <a:ext cx="11333748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70">
                  <a:extLst>
                    <a:ext uri="{9D8B030D-6E8A-4147-A177-3AD203B41FA5}">
                      <a16:colId xmlns:a16="http://schemas.microsoft.com/office/drawing/2014/main" val="1881564131"/>
                    </a:ext>
                  </a:extLst>
                </a:gridCol>
                <a:gridCol w="7688178">
                  <a:extLst>
                    <a:ext uri="{9D8B030D-6E8A-4147-A177-3AD203B41FA5}">
                      <a16:colId xmlns:a16="http://schemas.microsoft.com/office/drawing/2014/main" val="269584947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Органы </a:t>
                      </a: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управления Фонда </a:t>
                      </a:r>
                      <a:endParaRPr lang="ru-KZ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7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единственный акционер </a:t>
                      </a:r>
                      <a:endParaRPr lang="ru-K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АО «Национальный управляющий</a:t>
                      </a:r>
                      <a:r>
                        <a:rPr lang="ru-RU" sz="20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холдинг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«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Байтерек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»</a:t>
                      </a:r>
                      <a:endParaRPr lang="ru-K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179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орган управления </a:t>
                      </a:r>
                      <a:endParaRPr lang="ru-K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Совет директоров</a:t>
                      </a:r>
                      <a:endParaRPr lang="ru-K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109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исполнительный орган </a:t>
                      </a:r>
                      <a:endParaRPr lang="ru-K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Правление </a:t>
                      </a:r>
                      <a:endParaRPr lang="ru-K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898069"/>
                  </a:ext>
                </a:extLst>
              </a:tr>
            </a:tbl>
          </a:graphicData>
        </a:graphic>
      </p:graphicFrame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40AD881C-09DD-A76B-5124-634E9AAB21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703456"/>
              </p:ext>
            </p:extLst>
          </p:nvPr>
        </p:nvGraphicFramePr>
        <p:xfrm>
          <a:off x="491960" y="4112581"/>
          <a:ext cx="1132305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808">
                  <a:extLst>
                    <a:ext uri="{9D8B030D-6E8A-4147-A177-3AD203B41FA5}">
                      <a16:colId xmlns:a16="http://schemas.microsoft.com/office/drawing/2014/main" val="1188975834"/>
                    </a:ext>
                  </a:extLst>
                </a:gridCol>
                <a:gridCol w="7712242">
                  <a:extLst>
                    <a:ext uri="{9D8B030D-6E8A-4147-A177-3AD203B41FA5}">
                      <a16:colId xmlns:a16="http://schemas.microsoft.com/office/drawing/2014/main" val="257402407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Методика диагностики корпоративного управления </a:t>
                      </a:r>
                      <a:b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 АО «Фонд развития предпринимательства «Даму», утверждена Советом директоров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АО «Фонд развития предпринимательства «Даму» от 31.05.24 г. № 03/2024 </a:t>
                      </a:r>
                      <a:endParaRPr lang="ru-KZ" sz="1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425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Компонент 1</a:t>
                      </a:r>
                      <a:endParaRPr lang="ru-K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Структура</a:t>
                      </a:r>
                      <a:endParaRPr lang="ru-K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82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Компонент 2</a:t>
                      </a:r>
                      <a:endParaRPr lang="ru-K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Процессы</a:t>
                      </a:r>
                      <a:endParaRPr lang="ru-K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055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Компонент 3</a:t>
                      </a:r>
                      <a:endParaRPr lang="ru-K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Прозрачность</a:t>
                      </a:r>
                      <a:endParaRPr lang="ru-K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841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Компонент 4</a:t>
                      </a:r>
                      <a:endParaRPr lang="ru-K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Устойчивое развитие</a:t>
                      </a:r>
                      <a:endParaRPr lang="ru-K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667203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F2F5055-0C18-3F39-8E9B-34ABE7934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999" y="-14403"/>
            <a:ext cx="770021" cy="67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7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2125099"/>
              </p:ext>
            </p:extLst>
          </p:nvPr>
        </p:nvGraphicFramePr>
        <p:xfrm>
          <a:off x="882502" y="1465007"/>
          <a:ext cx="10239153" cy="5230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5135" y="254480"/>
            <a:ext cx="106385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Соответствие уровня корпоративного управления требованиям АО «ФРП «Даму» лучшей практике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A284067-CC86-2F66-B491-D9CDD956A9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94168" y="0"/>
            <a:ext cx="697832" cy="608510"/>
          </a:xfrm>
          <a:prstGeom prst="rect">
            <a:avLst/>
          </a:prstGeom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073704"/>
              </p:ext>
            </p:extLst>
          </p:nvPr>
        </p:nvGraphicFramePr>
        <p:xfrm>
          <a:off x="6858000" y="4080388"/>
          <a:ext cx="4065639" cy="2632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 flipV="1">
            <a:off x="6002078" y="1208587"/>
            <a:ext cx="0" cy="5218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 flipV="1">
            <a:off x="5996761" y="5761837"/>
            <a:ext cx="5317" cy="9511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028121" y="4080388"/>
            <a:ext cx="4949455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178098" y="4080388"/>
            <a:ext cx="35751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0741941"/>
              </p:ext>
            </p:extLst>
          </p:nvPr>
        </p:nvGraphicFramePr>
        <p:xfrm>
          <a:off x="606056" y="3969774"/>
          <a:ext cx="4816548" cy="2888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8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4816355"/>
              </p:ext>
            </p:extLst>
          </p:nvPr>
        </p:nvGraphicFramePr>
        <p:xfrm>
          <a:off x="5850562" y="1226574"/>
          <a:ext cx="58801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9786876"/>
              </p:ext>
            </p:extLst>
          </p:nvPr>
        </p:nvGraphicFramePr>
        <p:xfrm>
          <a:off x="422641" y="10643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830251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72F0800-3CAA-42CB-A16D-9BEA4D3F7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0105" y="0"/>
            <a:ext cx="721895" cy="629493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E92D50FB-2004-149D-F594-2237EE3871DA}"/>
              </a:ext>
            </a:extLst>
          </p:cNvPr>
          <p:cNvSpPr txBox="1">
            <a:spLocks/>
          </p:cNvSpPr>
          <p:nvPr/>
        </p:nvSpPr>
        <p:spPr>
          <a:xfrm>
            <a:off x="389965" y="629493"/>
            <a:ext cx="11524129" cy="53542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Уровень соответствия корпоративного управления лучшим практикам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9C9C550-F6D4-B73F-6B55-9163A33B6E82}"/>
              </a:ext>
            </a:extLst>
          </p:cNvPr>
          <p:cNvSpPr txBox="1">
            <a:spLocks/>
          </p:cNvSpPr>
          <p:nvPr/>
        </p:nvSpPr>
        <p:spPr>
          <a:xfrm>
            <a:off x="389965" y="1794414"/>
            <a:ext cx="11524129" cy="32107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составляет</a:t>
            </a: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97,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ru-RU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баллов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Данный уровень присваивается компании, которая соблюдает требования  законодательства в области корпоративного управления, следует всем ключевым рекомендациям Кодекса корпоративного управления. Компания характеризуется приемлемыми рисками для </a:t>
            </a:r>
            <a:r>
              <a:rPr lang="ru-RU" sz="2400">
                <a:latin typeface="Arial" panose="020B0604020202020204" pitchFamily="34" charset="0"/>
                <a:cs typeface="Arial" panose="020B0604020202020204" pitchFamily="34" charset="0"/>
              </a:rPr>
              <a:t>стейкхолдеров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Фонда, связанных с качеством корпоративного управления.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3301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1840</TotalTime>
  <Words>193</Words>
  <Application>Microsoft Office PowerPoint</Application>
  <PresentationFormat>Широкоэкранный</PresentationFormat>
  <Paragraphs>33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ОТЧЕТ по оценке корпоративного управления  АО «Фонд развития предпринимательства «ДАМУ»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по оценке корпоративного управления  с присвоением рейтинга  корпоративного управления  ТОО «Астық қоймалары»</dc:title>
  <dc:creator>Айгуль Абильбекова</dc:creator>
  <cp:lastModifiedBy>Айгуль Абдамбаева</cp:lastModifiedBy>
  <cp:revision>107</cp:revision>
  <cp:lastPrinted>2025-01-08T09:31:45Z</cp:lastPrinted>
  <dcterms:created xsi:type="dcterms:W3CDTF">2023-01-09T05:54:05Z</dcterms:created>
  <dcterms:modified xsi:type="dcterms:W3CDTF">2025-04-15T06:43:26Z</dcterms:modified>
</cp:coreProperties>
</file>